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notesMasterIdLst>
    <p:notesMasterId r:id="rId38"/>
  </p:notesMasterIdLst>
  <p:sldIdLst>
    <p:sldId id="256" r:id="rId6"/>
    <p:sldId id="259" r:id="rId7"/>
    <p:sldId id="25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91" r:id="rId20"/>
    <p:sldId id="292" r:id="rId21"/>
    <p:sldId id="270" r:id="rId22"/>
    <p:sldId id="262" r:id="rId23"/>
    <p:sldId id="258" r:id="rId24"/>
    <p:sldId id="269" r:id="rId25"/>
    <p:sldId id="264" r:id="rId26"/>
    <p:sldId id="265" r:id="rId27"/>
    <p:sldId id="266" r:id="rId28"/>
    <p:sldId id="267" r:id="rId29"/>
    <p:sldId id="268" r:id="rId30"/>
    <p:sldId id="263" r:id="rId31"/>
    <p:sldId id="287" r:id="rId32"/>
    <p:sldId id="285" r:id="rId33"/>
    <p:sldId id="286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91625-2378-43B4-8962-24AA67F9FD6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69911B-222D-422D-9C13-35BCA359535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Игровая</a:t>
          </a:r>
          <a:endParaRPr lang="ru-RU" sz="2400" b="1" dirty="0">
            <a:solidFill>
              <a:schemeClr val="tx1"/>
            </a:solidFill>
          </a:endParaRPr>
        </a:p>
      </dgm:t>
    </dgm:pt>
    <dgm:pt modelId="{CAB4075D-8552-4CAB-BA3C-97E202EDCFB2}" type="parTrans" cxnId="{792DFCA8-B960-43C9-BB86-81FF72250BD8}">
      <dgm:prSet/>
      <dgm:spPr/>
      <dgm:t>
        <a:bodyPr/>
        <a:lstStyle/>
        <a:p>
          <a:endParaRPr lang="ru-RU"/>
        </a:p>
      </dgm:t>
    </dgm:pt>
    <dgm:pt modelId="{FEF4A723-9B2E-4A94-9E3B-1234FBBCA00B}" type="sibTrans" cxnId="{792DFCA8-B960-43C9-BB86-81FF72250BD8}">
      <dgm:prSet/>
      <dgm:spPr/>
      <dgm:t>
        <a:bodyPr/>
        <a:lstStyle/>
        <a:p>
          <a:endParaRPr lang="ru-RU"/>
        </a:p>
      </dgm:t>
    </dgm:pt>
    <dgm:pt modelId="{DF74C26C-7247-41C7-92C5-3D007326937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Коммуникативная</a:t>
          </a:r>
          <a:endParaRPr lang="ru-RU" sz="2400" b="1" dirty="0">
            <a:solidFill>
              <a:schemeClr val="tx1"/>
            </a:solidFill>
          </a:endParaRPr>
        </a:p>
      </dgm:t>
    </dgm:pt>
    <dgm:pt modelId="{13CEC432-3B78-4281-8ABE-146C37E0C973}" type="parTrans" cxnId="{7E9C0666-7EB9-49CA-8AF8-5CD31A8C60D5}">
      <dgm:prSet/>
      <dgm:spPr/>
      <dgm:t>
        <a:bodyPr/>
        <a:lstStyle/>
        <a:p>
          <a:endParaRPr lang="ru-RU"/>
        </a:p>
      </dgm:t>
    </dgm:pt>
    <dgm:pt modelId="{DA35A6DE-AB42-49F4-86AA-1301EA0155CF}" type="sibTrans" cxnId="{7E9C0666-7EB9-49CA-8AF8-5CD31A8C60D5}">
      <dgm:prSet/>
      <dgm:spPr/>
      <dgm:t>
        <a:bodyPr/>
        <a:lstStyle/>
        <a:p>
          <a:endParaRPr lang="ru-RU"/>
        </a:p>
      </dgm:t>
    </dgm:pt>
    <dgm:pt modelId="{D11BE6A6-F3EA-41EA-AAFE-D99E306033A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Познавательно</a:t>
          </a:r>
          <a:r>
            <a:rPr lang="ru-RU" sz="1500" b="1" dirty="0" smtClean="0">
              <a:solidFill>
                <a:schemeClr val="tx1"/>
              </a:solidFill>
            </a:rPr>
            <a:t> – </a:t>
          </a:r>
          <a:r>
            <a:rPr lang="ru-RU" sz="2400" b="1" dirty="0" smtClean="0">
              <a:solidFill>
                <a:schemeClr val="tx1"/>
              </a:solidFill>
            </a:rPr>
            <a:t>исследовательская</a:t>
          </a:r>
          <a:endParaRPr lang="ru-RU" sz="1500" b="1" dirty="0">
            <a:solidFill>
              <a:schemeClr val="tx1"/>
            </a:solidFill>
          </a:endParaRPr>
        </a:p>
      </dgm:t>
    </dgm:pt>
    <dgm:pt modelId="{DF6D4540-7263-42B2-8E39-1A36EE9585EA}" type="parTrans" cxnId="{0613B074-7D0C-41FE-913D-990A5098E18B}">
      <dgm:prSet/>
      <dgm:spPr/>
      <dgm:t>
        <a:bodyPr/>
        <a:lstStyle/>
        <a:p>
          <a:endParaRPr lang="ru-RU"/>
        </a:p>
      </dgm:t>
    </dgm:pt>
    <dgm:pt modelId="{5D0DDB1D-06E4-4D58-8CFD-E936DFCB79AE}" type="sibTrans" cxnId="{0613B074-7D0C-41FE-913D-990A5098E18B}">
      <dgm:prSet/>
      <dgm:spPr/>
      <dgm:t>
        <a:bodyPr/>
        <a:lstStyle/>
        <a:p>
          <a:endParaRPr lang="ru-RU"/>
        </a:p>
      </dgm:t>
    </dgm:pt>
    <dgm:pt modelId="{93EE03CB-C90D-4ECF-AC03-EE87F3F6A0C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Изобразительная</a:t>
          </a:r>
          <a:endParaRPr lang="ru-RU" sz="1500" b="1" dirty="0">
            <a:solidFill>
              <a:schemeClr val="tx1"/>
            </a:solidFill>
          </a:endParaRPr>
        </a:p>
      </dgm:t>
    </dgm:pt>
    <dgm:pt modelId="{75DBA74E-8E2D-4B7D-9D00-12EB4CC6A256}" type="parTrans" cxnId="{50193EFB-9867-48DD-AFD8-58B559C0FFC2}">
      <dgm:prSet/>
      <dgm:spPr/>
      <dgm:t>
        <a:bodyPr/>
        <a:lstStyle/>
        <a:p>
          <a:endParaRPr lang="ru-RU"/>
        </a:p>
      </dgm:t>
    </dgm:pt>
    <dgm:pt modelId="{D39107E3-0D9E-4C67-9FF3-30328D1F106E}" type="sibTrans" cxnId="{50193EFB-9867-48DD-AFD8-58B559C0FFC2}">
      <dgm:prSet/>
      <dgm:spPr/>
      <dgm:t>
        <a:bodyPr/>
        <a:lstStyle/>
        <a:p>
          <a:endParaRPr lang="ru-RU"/>
        </a:p>
      </dgm:t>
    </dgm:pt>
    <dgm:pt modelId="{E31A6217-95FD-4C2D-AFDD-AC7CB95DC9F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Музыкальная</a:t>
          </a:r>
          <a:endParaRPr lang="ru-RU" sz="1500" b="1" dirty="0">
            <a:solidFill>
              <a:schemeClr val="tx1"/>
            </a:solidFill>
          </a:endParaRPr>
        </a:p>
      </dgm:t>
    </dgm:pt>
    <dgm:pt modelId="{815D2FAD-33DB-42AB-8767-C72B4239DB94}" type="parTrans" cxnId="{CE4D2B6D-F698-481B-B26D-34005583EBE9}">
      <dgm:prSet/>
      <dgm:spPr/>
      <dgm:t>
        <a:bodyPr/>
        <a:lstStyle/>
        <a:p>
          <a:endParaRPr lang="ru-RU"/>
        </a:p>
      </dgm:t>
    </dgm:pt>
    <dgm:pt modelId="{E0A599ED-4046-4CDA-8C3A-9EA76FF10ADB}" type="sibTrans" cxnId="{CE4D2B6D-F698-481B-B26D-34005583EBE9}">
      <dgm:prSet/>
      <dgm:spPr/>
      <dgm:t>
        <a:bodyPr/>
        <a:lstStyle/>
        <a:p>
          <a:endParaRPr lang="ru-RU"/>
        </a:p>
      </dgm:t>
    </dgm:pt>
    <dgm:pt modelId="{298AA361-478A-496D-B80E-CA713DC9B55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Восприятие  художественной литературы и фольклора</a:t>
          </a:r>
          <a:endParaRPr lang="ru-RU" sz="2000" b="1" dirty="0">
            <a:solidFill>
              <a:schemeClr val="tx1"/>
            </a:solidFill>
          </a:endParaRPr>
        </a:p>
      </dgm:t>
    </dgm:pt>
    <dgm:pt modelId="{A4DEC2C5-8EDE-4364-84E9-D11087A30279}" type="parTrans" cxnId="{40C94F23-3372-42FF-8A56-729015E69B04}">
      <dgm:prSet/>
      <dgm:spPr/>
      <dgm:t>
        <a:bodyPr/>
        <a:lstStyle/>
        <a:p>
          <a:endParaRPr lang="ru-RU"/>
        </a:p>
      </dgm:t>
    </dgm:pt>
    <dgm:pt modelId="{4754DE43-9174-4B2A-BED3-FDF02C5A74B1}" type="sibTrans" cxnId="{40C94F23-3372-42FF-8A56-729015E69B04}">
      <dgm:prSet/>
      <dgm:spPr/>
      <dgm:t>
        <a:bodyPr/>
        <a:lstStyle/>
        <a:p>
          <a:endParaRPr lang="ru-RU"/>
        </a:p>
      </dgm:t>
    </dgm:pt>
    <dgm:pt modelId="{11080A12-6A8A-4BDB-89FA-4A6E3CAC094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Самообслуживание и элементарный бытовой труд</a:t>
          </a:r>
          <a:endParaRPr lang="ru-RU" sz="2000" b="1" dirty="0">
            <a:solidFill>
              <a:schemeClr val="tx1"/>
            </a:solidFill>
          </a:endParaRPr>
        </a:p>
      </dgm:t>
    </dgm:pt>
    <dgm:pt modelId="{70B429BE-53E0-4F6F-A3F7-6C9334391BCD}" type="parTrans" cxnId="{0C3FF447-6D6F-4A0F-BED4-18E2723B89E5}">
      <dgm:prSet/>
      <dgm:spPr/>
      <dgm:t>
        <a:bodyPr/>
        <a:lstStyle/>
        <a:p>
          <a:endParaRPr lang="ru-RU"/>
        </a:p>
      </dgm:t>
    </dgm:pt>
    <dgm:pt modelId="{3DE92E7C-0A85-4063-91F3-41739F38C6C6}" type="sibTrans" cxnId="{0C3FF447-6D6F-4A0F-BED4-18E2723B89E5}">
      <dgm:prSet/>
      <dgm:spPr/>
      <dgm:t>
        <a:bodyPr/>
        <a:lstStyle/>
        <a:p>
          <a:endParaRPr lang="ru-RU"/>
        </a:p>
      </dgm:t>
    </dgm:pt>
    <dgm:pt modelId="{00376670-0049-4C87-A9B9-CA9A945DE4F4}">
      <dgm:prSet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Двигательная</a:t>
          </a:r>
          <a:endParaRPr lang="ru-RU" sz="1500" b="1" dirty="0">
            <a:solidFill>
              <a:schemeClr val="tx1"/>
            </a:solidFill>
          </a:endParaRPr>
        </a:p>
      </dgm:t>
    </dgm:pt>
    <dgm:pt modelId="{006B42C4-9A8C-4D98-A34C-20654B289E04}" type="parTrans" cxnId="{164082B4-CA54-42E8-B1D5-02195E0E3B8D}">
      <dgm:prSet/>
      <dgm:spPr/>
      <dgm:t>
        <a:bodyPr/>
        <a:lstStyle/>
        <a:p>
          <a:endParaRPr lang="ru-RU"/>
        </a:p>
      </dgm:t>
    </dgm:pt>
    <dgm:pt modelId="{9A43EA8F-E6C9-47A5-B5EB-97F2D5240475}" type="sibTrans" cxnId="{164082B4-CA54-42E8-B1D5-02195E0E3B8D}">
      <dgm:prSet/>
      <dgm:spPr/>
      <dgm:t>
        <a:bodyPr/>
        <a:lstStyle/>
        <a:p>
          <a:endParaRPr lang="ru-RU"/>
        </a:p>
      </dgm:t>
    </dgm:pt>
    <dgm:pt modelId="{CC333F75-E478-4738-B1B0-6F944A3A1E5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Конструирование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0401F336-6230-4818-9284-28C63FB2A1DA}" type="parTrans" cxnId="{8BA6773A-EA4D-4941-ACCF-918A48B7F072}">
      <dgm:prSet/>
      <dgm:spPr/>
      <dgm:t>
        <a:bodyPr/>
        <a:lstStyle/>
        <a:p>
          <a:endParaRPr lang="ru-RU"/>
        </a:p>
      </dgm:t>
    </dgm:pt>
    <dgm:pt modelId="{CA4B8FF8-DD20-45DE-A239-C1AF16339B23}" type="sibTrans" cxnId="{8BA6773A-EA4D-4941-ACCF-918A48B7F072}">
      <dgm:prSet/>
      <dgm:spPr/>
      <dgm:t>
        <a:bodyPr/>
        <a:lstStyle/>
        <a:p>
          <a:endParaRPr lang="ru-RU"/>
        </a:p>
      </dgm:t>
    </dgm:pt>
    <dgm:pt modelId="{D1D9AE7A-FFD5-4EA0-AE03-6779A6FEAFBF}" type="pres">
      <dgm:prSet presAssocID="{31591625-2378-43B4-8962-24AA67F9FD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060B9-BE58-4944-B986-1C3C3D3014EF}" type="pres">
      <dgm:prSet presAssocID="{CC333F75-E478-4738-B1B0-6F944A3A1E54}" presName="boxAndChildren" presStyleCnt="0"/>
      <dgm:spPr/>
    </dgm:pt>
    <dgm:pt modelId="{EDA2AAB9-0D4E-4E51-9AE6-E1FC8749DA54}" type="pres">
      <dgm:prSet presAssocID="{CC333F75-E478-4738-B1B0-6F944A3A1E54}" presName="parentTextBox" presStyleLbl="node1" presStyleIdx="0" presStyleCnt="9"/>
      <dgm:spPr/>
      <dgm:t>
        <a:bodyPr/>
        <a:lstStyle/>
        <a:p>
          <a:endParaRPr lang="ru-RU"/>
        </a:p>
      </dgm:t>
    </dgm:pt>
    <dgm:pt modelId="{2A0E5261-E7B2-4DEE-9D95-2A81E45CC9EB}" type="pres">
      <dgm:prSet presAssocID="{3DE92E7C-0A85-4063-91F3-41739F38C6C6}" presName="sp" presStyleCnt="0"/>
      <dgm:spPr/>
    </dgm:pt>
    <dgm:pt modelId="{16718EB5-E73A-4C8B-9CBF-939311DAE7A8}" type="pres">
      <dgm:prSet presAssocID="{11080A12-6A8A-4BDB-89FA-4A6E3CAC0940}" presName="arrowAndChildren" presStyleCnt="0"/>
      <dgm:spPr/>
    </dgm:pt>
    <dgm:pt modelId="{4D6BA067-AC32-45A4-B090-E04157080B29}" type="pres">
      <dgm:prSet presAssocID="{11080A12-6A8A-4BDB-89FA-4A6E3CAC0940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6367AD6B-D0CB-4F0A-903B-D222D7C4A7D9}" type="pres">
      <dgm:prSet presAssocID="{9A43EA8F-E6C9-47A5-B5EB-97F2D5240475}" presName="sp" presStyleCnt="0"/>
      <dgm:spPr/>
    </dgm:pt>
    <dgm:pt modelId="{DA67300D-9662-495F-A7C3-09DB6303F047}" type="pres">
      <dgm:prSet presAssocID="{00376670-0049-4C87-A9B9-CA9A945DE4F4}" presName="arrowAndChildren" presStyleCnt="0"/>
      <dgm:spPr/>
    </dgm:pt>
    <dgm:pt modelId="{A3F99D8D-9D16-4005-9232-6A37102BB949}" type="pres">
      <dgm:prSet presAssocID="{00376670-0049-4C87-A9B9-CA9A945DE4F4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D77FC119-D646-44DA-8ED1-B472F149F1A0}" type="pres">
      <dgm:prSet presAssocID="{4754DE43-9174-4B2A-BED3-FDF02C5A74B1}" presName="sp" presStyleCnt="0"/>
      <dgm:spPr/>
    </dgm:pt>
    <dgm:pt modelId="{97FFF915-59E8-4DBD-BCC1-C0C6DAF3E705}" type="pres">
      <dgm:prSet presAssocID="{298AA361-478A-496D-B80E-CA713DC9B55B}" presName="arrowAndChildren" presStyleCnt="0"/>
      <dgm:spPr/>
    </dgm:pt>
    <dgm:pt modelId="{D8086946-97B9-436F-82D7-667D349565E6}" type="pres">
      <dgm:prSet presAssocID="{298AA361-478A-496D-B80E-CA713DC9B55B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63E775DB-B1DF-41F5-852A-71950AA8741B}" type="pres">
      <dgm:prSet presAssocID="{E0A599ED-4046-4CDA-8C3A-9EA76FF10ADB}" presName="sp" presStyleCnt="0"/>
      <dgm:spPr/>
    </dgm:pt>
    <dgm:pt modelId="{71BAF7BF-EE9D-47E6-88A4-5467916390EE}" type="pres">
      <dgm:prSet presAssocID="{E31A6217-95FD-4C2D-AFDD-AC7CB95DC9FC}" presName="arrowAndChildren" presStyleCnt="0"/>
      <dgm:spPr/>
    </dgm:pt>
    <dgm:pt modelId="{59DACA45-0826-4954-8502-889FBD44D1B7}" type="pres">
      <dgm:prSet presAssocID="{E31A6217-95FD-4C2D-AFDD-AC7CB95DC9FC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1140501F-5E4A-47D3-BEA8-C97D858F8075}" type="pres">
      <dgm:prSet presAssocID="{D39107E3-0D9E-4C67-9FF3-30328D1F106E}" presName="sp" presStyleCnt="0"/>
      <dgm:spPr/>
    </dgm:pt>
    <dgm:pt modelId="{C8F9F885-F1A8-4E82-B376-19FD0F243F42}" type="pres">
      <dgm:prSet presAssocID="{93EE03CB-C90D-4ECF-AC03-EE87F3F6A0C5}" presName="arrowAndChildren" presStyleCnt="0"/>
      <dgm:spPr/>
    </dgm:pt>
    <dgm:pt modelId="{8D7F63D5-C660-4573-9F1C-72C0D996CBF9}" type="pres">
      <dgm:prSet presAssocID="{93EE03CB-C90D-4ECF-AC03-EE87F3F6A0C5}" presName="parentTextArrow" presStyleLbl="node1" presStyleIdx="5" presStyleCnt="9" custLinFactNeighborX="-191" custLinFactNeighborY="-4411"/>
      <dgm:spPr/>
      <dgm:t>
        <a:bodyPr/>
        <a:lstStyle/>
        <a:p>
          <a:endParaRPr lang="ru-RU"/>
        </a:p>
      </dgm:t>
    </dgm:pt>
    <dgm:pt modelId="{E0D652D8-54FD-4C33-A273-C199A378525B}" type="pres">
      <dgm:prSet presAssocID="{5D0DDB1D-06E4-4D58-8CFD-E936DFCB79AE}" presName="sp" presStyleCnt="0"/>
      <dgm:spPr/>
    </dgm:pt>
    <dgm:pt modelId="{57DE227C-7719-4668-AB34-76AD55E33884}" type="pres">
      <dgm:prSet presAssocID="{D11BE6A6-F3EA-41EA-AAFE-D99E306033A3}" presName="arrowAndChildren" presStyleCnt="0"/>
      <dgm:spPr/>
    </dgm:pt>
    <dgm:pt modelId="{EC873457-B832-412D-96D3-47F119715F6B}" type="pres">
      <dgm:prSet presAssocID="{D11BE6A6-F3EA-41EA-AAFE-D99E306033A3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1D9857EB-CCC0-4FDB-983E-2BC66133CE8A}" type="pres">
      <dgm:prSet presAssocID="{DA35A6DE-AB42-49F4-86AA-1301EA0155CF}" presName="sp" presStyleCnt="0"/>
      <dgm:spPr/>
    </dgm:pt>
    <dgm:pt modelId="{1F4A231E-7156-4C5C-9A4C-CDCC5AA0D43C}" type="pres">
      <dgm:prSet presAssocID="{DF74C26C-7247-41C7-92C5-3D0073269378}" presName="arrowAndChildren" presStyleCnt="0"/>
      <dgm:spPr/>
    </dgm:pt>
    <dgm:pt modelId="{F6AFA76D-CA46-46EC-807B-CBB34A19A86B}" type="pres">
      <dgm:prSet presAssocID="{DF74C26C-7247-41C7-92C5-3D0073269378}" presName="parentTextArrow" presStyleLbl="node1" presStyleIdx="7" presStyleCnt="9" custLinFactNeighborX="490" custLinFactNeighborY="-1948"/>
      <dgm:spPr/>
      <dgm:t>
        <a:bodyPr/>
        <a:lstStyle/>
        <a:p>
          <a:endParaRPr lang="ru-RU"/>
        </a:p>
      </dgm:t>
    </dgm:pt>
    <dgm:pt modelId="{B525A26A-6191-42FF-A691-8A0B3967EA65}" type="pres">
      <dgm:prSet presAssocID="{FEF4A723-9B2E-4A94-9E3B-1234FBBCA00B}" presName="sp" presStyleCnt="0"/>
      <dgm:spPr/>
    </dgm:pt>
    <dgm:pt modelId="{A66D3CBC-BEB2-4352-9D7A-B72A4B989908}" type="pres">
      <dgm:prSet presAssocID="{E569911B-222D-422D-9C13-35BCA359535D}" presName="arrowAndChildren" presStyleCnt="0"/>
      <dgm:spPr/>
    </dgm:pt>
    <dgm:pt modelId="{AC54121E-04A8-4114-A95B-FEA851B39500}" type="pres">
      <dgm:prSet presAssocID="{E569911B-222D-422D-9C13-35BCA359535D}" presName="parentTextArrow" presStyleLbl="node1" presStyleIdx="8" presStyleCnt="9" custLinFactNeighborX="327" custLinFactNeighborY="-248"/>
      <dgm:spPr/>
      <dgm:t>
        <a:bodyPr/>
        <a:lstStyle/>
        <a:p>
          <a:endParaRPr lang="ru-RU"/>
        </a:p>
      </dgm:t>
    </dgm:pt>
  </dgm:ptLst>
  <dgm:cxnLst>
    <dgm:cxn modelId="{CE4D2B6D-F698-481B-B26D-34005583EBE9}" srcId="{31591625-2378-43B4-8962-24AA67F9FD6C}" destId="{E31A6217-95FD-4C2D-AFDD-AC7CB95DC9FC}" srcOrd="4" destOrd="0" parTransId="{815D2FAD-33DB-42AB-8767-C72B4239DB94}" sibTransId="{E0A599ED-4046-4CDA-8C3A-9EA76FF10ADB}"/>
    <dgm:cxn modelId="{40C94F23-3372-42FF-8A56-729015E69B04}" srcId="{31591625-2378-43B4-8962-24AA67F9FD6C}" destId="{298AA361-478A-496D-B80E-CA713DC9B55B}" srcOrd="5" destOrd="0" parTransId="{A4DEC2C5-8EDE-4364-84E9-D11087A30279}" sibTransId="{4754DE43-9174-4B2A-BED3-FDF02C5A74B1}"/>
    <dgm:cxn modelId="{50A95A9C-E2D2-4E82-9A48-3D0CCAEE97F8}" type="presOf" srcId="{DF74C26C-7247-41C7-92C5-3D0073269378}" destId="{F6AFA76D-CA46-46EC-807B-CBB34A19A86B}" srcOrd="0" destOrd="0" presId="urn:microsoft.com/office/officeart/2005/8/layout/process4"/>
    <dgm:cxn modelId="{0C3FF447-6D6F-4A0F-BED4-18E2723B89E5}" srcId="{31591625-2378-43B4-8962-24AA67F9FD6C}" destId="{11080A12-6A8A-4BDB-89FA-4A6E3CAC0940}" srcOrd="7" destOrd="0" parTransId="{70B429BE-53E0-4F6F-A3F7-6C9334391BCD}" sibTransId="{3DE92E7C-0A85-4063-91F3-41739F38C6C6}"/>
    <dgm:cxn modelId="{8BA6773A-EA4D-4941-ACCF-918A48B7F072}" srcId="{31591625-2378-43B4-8962-24AA67F9FD6C}" destId="{CC333F75-E478-4738-B1B0-6F944A3A1E54}" srcOrd="8" destOrd="0" parTransId="{0401F336-6230-4818-9284-28C63FB2A1DA}" sibTransId="{CA4B8FF8-DD20-45DE-A239-C1AF16339B23}"/>
    <dgm:cxn modelId="{50193EFB-9867-48DD-AFD8-58B559C0FFC2}" srcId="{31591625-2378-43B4-8962-24AA67F9FD6C}" destId="{93EE03CB-C90D-4ECF-AC03-EE87F3F6A0C5}" srcOrd="3" destOrd="0" parTransId="{75DBA74E-8E2D-4B7D-9D00-12EB4CC6A256}" sibTransId="{D39107E3-0D9E-4C67-9FF3-30328D1F106E}"/>
    <dgm:cxn modelId="{D97C0166-A7C6-4F8C-94C2-95D87B420CB8}" type="presOf" srcId="{E31A6217-95FD-4C2D-AFDD-AC7CB95DC9FC}" destId="{59DACA45-0826-4954-8502-889FBD44D1B7}" srcOrd="0" destOrd="0" presId="urn:microsoft.com/office/officeart/2005/8/layout/process4"/>
    <dgm:cxn modelId="{7E9C0666-7EB9-49CA-8AF8-5CD31A8C60D5}" srcId="{31591625-2378-43B4-8962-24AA67F9FD6C}" destId="{DF74C26C-7247-41C7-92C5-3D0073269378}" srcOrd="1" destOrd="0" parTransId="{13CEC432-3B78-4281-8ABE-146C37E0C973}" sibTransId="{DA35A6DE-AB42-49F4-86AA-1301EA0155CF}"/>
    <dgm:cxn modelId="{8B1E4E26-8ED0-45FF-83C8-BB3A523D859C}" type="presOf" srcId="{93EE03CB-C90D-4ECF-AC03-EE87F3F6A0C5}" destId="{8D7F63D5-C660-4573-9F1C-72C0D996CBF9}" srcOrd="0" destOrd="0" presId="urn:microsoft.com/office/officeart/2005/8/layout/process4"/>
    <dgm:cxn modelId="{604675AA-7CE6-4E75-B879-87D86216D294}" type="presOf" srcId="{11080A12-6A8A-4BDB-89FA-4A6E3CAC0940}" destId="{4D6BA067-AC32-45A4-B090-E04157080B29}" srcOrd="0" destOrd="0" presId="urn:microsoft.com/office/officeart/2005/8/layout/process4"/>
    <dgm:cxn modelId="{7B765913-40DB-403A-B4D6-0B8950C2842F}" type="presOf" srcId="{298AA361-478A-496D-B80E-CA713DC9B55B}" destId="{D8086946-97B9-436F-82D7-667D349565E6}" srcOrd="0" destOrd="0" presId="urn:microsoft.com/office/officeart/2005/8/layout/process4"/>
    <dgm:cxn modelId="{D9DE3778-C1DF-4B69-8FE4-F78A10EE1ECB}" type="presOf" srcId="{E569911B-222D-422D-9C13-35BCA359535D}" destId="{AC54121E-04A8-4114-A95B-FEA851B39500}" srcOrd="0" destOrd="0" presId="urn:microsoft.com/office/officeart/2005/8/layout/process4"/>
    <dgm:cxn modelId="{6389AF47-CDD5-4B96-8FA6-1F60EB12657E}" type="presOf" srcId="{31591625-2378-43B4-8962-24AA67F9FD6C}" destId="{D1D9AE7A-FFD5-4EA0-AE03-6779A6FEAFBF}" srcOrd="0" destOrd="0" presId="urn:microsoft.com/office/officeart/2005/8/layout/process4"/>
    <dgm:cxn modelId="{C361BCF1-1B99-4E64-B565-229506BB7DE4}" type="presOf" srcId="{00376670-0049-4C87-A9B9-CA9A945DE4F4}" destId="{A3F99D8D-9D16-4005-9232-6A37102BB949}" srcOrd="0" destOrd="0" presId="urn:microsoft.com/office/officeart/2005/8/layout/process4"/>
    <dgm:cxn modelId="{792DFCA8-B960-43C9-BB86-81FF72250BD8}" srcId="{31591625-2378-43B4-8962-24AA67F9FD6C}" destId="{E569911B-222D-422D-9C13-35BCA359535D}" srcOrd="0" destOrd="0" parTransId="{CAB4075D-8552-4CAB-BA3C-97E202EDCFB2}" sibTransId="{FEF4A723-9B2E-4A94-9E3B-1234FBBCA00B}"/>
    <dgm:cxn modelId="{1EA9C3D6-5E2C-4595-822C-B6FFECBEA672}" type="presOf" srcId="{CC333F75-E478-4738-B1B0-6F944A3A1E54}" destId="{EDA2AAB9-0D4E-4E51-9AE6-E1FC8749DA54}" srcOrd="0" destOrd="0" presId="urn:microsoft.com/office/officeart/2005/8/layout/process4"/>
    <dgm:cxn modelId="{302C784F-9C87-4F84-A973-61AAB0A1309B}" type="presOf" srcId="{D11BE6A6-F3EA-41EA-AAFE-D99E306033A3}" destId="{EC873457-B832-412D-96D3-47F119715F6B}" srcOrd="0" destOrd="0" presId="urn:microsoft.com/office/officeart/2005/8/layout/process4"/>
    <dgm:cxn modelId="{0613B074-7D0C-41FE-913D-990A5098E18B}" srcId="{31591625-2378-43B4-8962-24AA67F9FD6C}" destId="{D11BE6A6-F3EA-41EA-AAFE-D99E306033A3}" srcOrd="2" destOrd="0" parTransId="{DF6D4540-7263-42B2-8E39-1A36EE9585EA}" sibTransId="{5D0DDB1D-06E4-4D58-8CFD-E936DFCB79AE}"/>
    <dgm:cxn modelId="{164082B4-CA54-42E8-B1D5-02195E0E3B8D}" srcId="{31591625-2378-43B4-8962-24AA67F9FD6C}" destId="{00376670-0049-4C87-A9B9-CA9A945DE4F4}" srcOrd="6" destOrd="0" parTransId="{006B42C4-9A8C-4D98-A34C-20654B289E04}" sibTransId="{9A43EA8F-E6C9-47A5-B5EB-97F2D5240475}"/>
    <dgm:cxn modelId="{603DF18E-8A66-426F-A1CB-73E33C65F73F}" type="presParOf" srcId="{D1D9AE7A-FFD5-4EA0-AE03-6779A6FEAFBF}" destId="{8D9060B9-BE58-4944-B986-1C3C3D3014EF}" srcOrd="0" destOrd="0" presId="urn:microsoft.com/office/officeart/2005/8/layout/process4"/>
    <dgm:cxn modelId="{356612EE-E992-48D6-8DC2-80C613B3A42D}" type="presParOf" srcId="{8D9060B9-BE58-4944-B986-1C3C3D3014EF}" destId="{EDA2AAB9-0D4E-4E51-9AE6-E1FC8749DA54}" srcOrd="0" destOrd="0" presId="urn:microsoft.com/office/officeart/2005/8/layout/process4"/>
    <dgm:cxn modelId="{B37E9074-5ED8-4616-82FC-6DF176483258}" type="presParOf" srcId="{D1D9AE7A-FFD5-4EA0-AE03-6779A6FEAFBF}" destId="{2A0E5261-E7B2-4DEE-9D95-2A81E45CC9EB}" srcOrd="1" destOrd="0" presId="urn:microsoft.com/office/officeart/2005/8/layout/process4"/>
    <dgm:cxn modelId="{EF6F0CAD-FDB6-4FD1-B0D4-78DBA017B911}" type="presParOf" srcId="{D1D9AE7A-FFD5-4EA0-AE03-6779A6FEAFBF}" destId="{16718EB5-E73A-4C8B-9CBF-939311DAE7A8}" srcOrd="2" destOrd="0" presId="urn:microsoft.com/office/officeart/2005/8/layout/process4"/>
    <dgm:cxn modelId="{9840332F-3DEA-41CE-8DFE-B8FB73CFA966}" type="presParOf" srcId="{16718EB5-E73A-4C8B-9CBF-939311DAE7A8}" destId="{4D6BA067-AC32-45A4-B090-E04157080B29}" srcOrd="0" destOrd="0" presId="urn:microsoft.com/office/officeart/2005/8/layout/process4"/>
    <dgm:cxn modelId="{4BFE28FE-2A88-4F64-A89B-8F12D3E734F7}" type="presParOf" srcId="{D1D9AE7A-FFD5-4EA0-AE03-6779A6FEAFBF}" destId="{6367AD6B-D0CB-4F0A-903B-D222D7C4A7D9}" srcOrd="3" destOrd="0" presId="urn:microsoft.com/office/officeart/2005/8/layout/process4"/>
    <dgm:cxn modelId="{F0C08869-5BFA-4AA7-B431-12D4649FD9F4}" type="presParOf" srcId="{D1D9AE7A-FFD5-4EA0-AE03-6779A6FEAFBF}" destId="{DA67300D-9662-495F-A7C3-09DB6303F047}" srcOrd="4" destOrd="0" presId="urn:microsoft.com/office/officeart/2005/8/layout/process4"/>
    <dgm:cxn modelId="{EE62E42B-6649-4792-BDDC-437D90E62410}" type="presParOf" srcId="{DA67300D-9662-495F-A7C3-09DB6303F047}" destId="{A3F99D8D-9D16-4005-9232-6A37102BB949}" srcOrd="0" destOrd="0" presId="urn:microsoft.com/office/officeart/2005/8/layout/process4"/>
    <dgm:cxn modelId="{A401137C-287E-4481-BE63-D9F797D1122A}" type="presParOf" srcId="{D1D9AE7A-FFD5-4EA0-AE03-6779A6FEAFBF}" destId="{D77FC119-D646-44DA-8ED1-B472F149F1A0}" srcOrd="5" destOrd="0" presId="urn:microsoft.com/office/officeart/2005/8/layout/process4"/>
    <dgm:cxn modelId="{5FE79FF3-CC96-4B0F-912E-859CCAFDC02C}" type="presParOf" srcId="{D1D9AE7A-FFD5-4EA0-AE03-6779A6FEAFBF}" destId="{97FFF915-59E8-4DBD-BCC1-C0C6DAF3E705}" srcOrd="6" destOrd="0" presId="urn:microsoft.com/office/officeart/2005/8/layout/process4"/>
    <dgm:cxn modelId="{3174BEDC-178C-4B27-8882-3EED9E414AA2}" type="presParOf" srcId="{97FFF915-59E8-4DBD-BCC1-C0C6DAF3E705}" destId="{D8086946-97B9-436F-82D7-667D349565E6}" srcOrd="0" destOrd="0" presId="urn:microsoft.com/office/officeart/2005/8/layout/process4"/>
    <dgm:cxn modelId="{43F2D2C9-E0EC-4592-95EC-C465913BCDD3}" type="presParOf" srcId="{D1D9AE7A-FFD5-4EA0-AE03-6779A6FEAFBF}" destId="{63E775DB-B1DF-41F5-852A-71950AA8741B}" srcOrd="7" destOrd="0" presId="urn:microsoft.com/office/officeart/2005/8/layout/process4"/>
    <dgm:cxn modelId="{A2784A9B-A1D5-4A42-BBF5-9EDD30854CCC}" type="presParOf" srcId="{D1D9AE7A-FFD5-4EA0-AE03-6779A6FEAFBF}" destId="{71BAF7BF-EE9D-47E6-88A4-5467916390EE}" srcOrd="8" destOrd="0" presId="urn:microsoft.com/office/officeart/2005/8/layout/process4"/>
    <dgm:cxn modelId="{DB2B43D0-5C0D-4C46-BA51-C26C10E7E5B8}" type="presParOf" srcId="{71BAF7BF-EE9D-47E6-88A4-5467916390EE}" destId="{59DACA45-0826-4954-8502-889FBD44D1B7}" srcOrd="0" destOrd="0" presId="urn:microsoft.com/office/officeart/2005/8/layout/process4"/>
    <dgm:cxn modelId="{7DB05C3D-4B91-4669-BDB6-4FAD6DE74CFF}" type="presParOf" srcId="{D1D9AE7A-FFD5-4EA0-AE03-6779A6FEAFBF}" destId="{1140501F-5E4A-47D3-BEA8-C97D858F8075}" srcOrd="9" destOrd="0" presId="urn:microsoft.com/office/officeart/2005/8/layout/process4"/>
    <dgm:cxn modelId="{4FB82E48-1534-4D3D-9D5F-CE81B85CE652}" type="presParOf" srcId="{D1D9AE7A-FFD5-4EA0-AE03-6779A6FEAFBF}" destId="{C8F9F885-F1A8-4E82-B376-19FD0F243F42}" srcOrd="10" destOrd="0" presId="urn:microsoft.com/office/officeart/2005/8/layout/process4"/>
    <dgm:cxn modelId="{484B78E3-86CC-4C7B-A95F-27FBE5FF934F}" type="presParOf" srcId="{C8F9F885-F1A8-4E82-B376-19FD0F243F42}" destId="{8D7F63D5-C660-4573-9F1C-72C0D996CBF9}" srcOrd="0" destOrd="0" presId="urn:microsoft.com/office/officeart/2005/8/layout/process4"/>
    <dgm:cxn modelId="{2E6EDA7E-1978-4552-92AD-235BBB16FC30}" type="presParOf" srcId="{D1D9AE7A-FFD5-4EA0-AE03-6779A6FEAFBF}" destId="{E0D652D8-54FD-4C33-A273-C199A378525B}" srcOrd="11" destOrd="0" presId="urn:microsoft.com/office/officeart/2005/8/layout/process4"/>
    <dgm:cxn modelId="{13CF7749-5B25-4B69-BDE0-D4C9E37F600B}" type="presParOf" srcId="{D1D9AE7A-FFD5-4EA0-AE03-6779A6FEAFBF}" destId="{57DE227C-7719-4668-AB34-76AD55E33884}" srcOrd="12" destOrd="0" presId="urn:microsoft.com/office/officeart/2005/8/layout/process4"/>
    <dgm:cxn modelId="{71396898-6C3C-4537-A2FF-0D8A36D481FF}" type="presParOf" srcId="{57DE227C-7719-4668-AB34-76AD55E33884}" destId="{EC873457-B832-412D-96D3-47F119715F6B}" srcOrd="0" destOrd="0" presId="urn:microsoft.com/office/officeart/2005/8/layout/process4"/>
    <dgm:cxn modelId="{0FC974EA-7C4B-40BA-A5C7-8D4B3F644BF4}" type="presParOf" srcId="{D1D9AE7A-FFD5-4EA0-AE03-6779A6FEAFBF}" destId="{1D9857EB-CCC0-4FDB-983E-2BC66133CE8A}" srcOrd="13" destOrd="0" presId="urn:microsoft.com/office/officeart/2005/8/layout/process4"/>
    <dgm:cxn modelId="{FA003646-E689-4AE5-88CB-D3EC3D90E73B}" type="presParOf" srcId="{D1D9AE7A-FFD5-4EA0-AE03-6779A6FEAFBF}" destId="{1F4A231E-7156-4C5C-9A4C-CDCC5AA0D43C}" srcOrd="14" destOrd="0" presId="urn:microsoft.com/office/officeart/2005/8/layout/process4"/>
    <dgm:cxn modelId="{51770F07-D10D-44A8-B185-E8576CD6D9FC}" type="presParOf" srcId="{1F4A231E-7156-4C5C-9A4C-CDCC5AA0D43C}" destId="{F6AFA76D-CA46-46EC-807B-CBB34A19A86B}" srcOrd="0" destOrd="0" presId="urn:microsoft.com/office/officeart/2005/8/layout/process4"/>
    <dgm:cxn modelId="{F3C955AA-3753-4BB2-8DCE-FB6076234215}" type="presParOf" srcId="{D1D9AE7A-FFD5-4EA0-AE03-6779A6FEAFBF}" destId="{B525A26A-6191-42FF-A691-8A0B3967EA65}" srcOrd="15" destOrd="0" presId="urn:microsoft.com/office/officeart/2005/8/layout/process4"/>
    <dgm:cxn modelId="{C57E76F9-444C-45D5-BB10-34D43AA9D736}" type="presParOf" srcId="{D1D9AE7A-FFD5-4EA0-AE03-6779A6FEAFBF}" destId="{A66D3CBC-BEB2-4352-9D7A-B72A4B989908}" srcOrd="16" destOrd="0" presId="urn:microsoft.com/office/officeart/2005/8/layout/process4"/>
    <dgm:cxn modelId="{E133CF73-E39A-46DD-BC19-615CDB2271C6}" type="presParOf" srcId="{A66D3CBC-BEB2-4352-9D7A-B72A4B989908}" destId="{AC54121E-04A8-4114-A95B-FEA851B395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06DAA-B5E5-4F6A-97F5-30DA8983DDD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5468-6C98-4749-B011-6D079C91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0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82A067-92B4-4C12-B764-68870B093B66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9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53F575-15A2-4223-83FA-9C4A10FD5866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8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F647E2-5C9B-43E8-B25D-7D0162B4287D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49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08125C-513A-40A4-8953-F82F5C89F656}" type="slidenum">
              <a:rPr lang="ru-RU" altLang="ru-RU" smtClean="0">
                <a:latin typeface="Arial" charset="0"/>
              </a:rPr>
              <a:pPr eaLnBrk="1" hangingPunct="1"/>
              <a:t>23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169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77905B-AB48-4E55-9F7E-32720E48E68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6258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</p:grp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 smtClean="0"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6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DCE9-A138-44B7-969D-DF61E9805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6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A03F-45CE-439B-A204-C3B21156AE6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1166A-0E87-404A-8452-A6EF3266D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14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02BE-A6EA-45CF-9687-C783A2098466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F058-2091-4B7C-A876-F7D3B306C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53887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4FC1-02B2-4847-9CDD-ECA12F9F12B4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C41AAB-FCF6-40CC-AB01-2B95127BE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14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8EF5-AC7B-4C01-9EA8-2555B6515BF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A43-F96D-49A5-AB46-D3AE9C44CD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48104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604D-486E-44F2-8D81-B7DA66784676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C797-F533-4CCC-9A31-E536DCE6E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009700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5CA9-EAFA-40E9-93A5-ADBA8F10C622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FE0F-C8A6-4066-A9E6-AE02C93C1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183316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A438-41F3-403A-8776-08B96B020FCA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C9E0-8266-4E7E-9E0A-EFDEBC087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6094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28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875B-0C9C-42DF-AE9F-CE430A86289F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76504-5C7E-4796-98AF-432AA9769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439476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FCB8-06C6-4EEB-B5CC-0E2A11FEFABD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F663F-E8BE-4662-9FE5-A549177FE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61903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0FE6-DFA9-4EF2-9C2A-6A255D7AF4EF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155B-F5AC-4DA8-9070-3B227F167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61913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B1B7-2E83-40DC-B26E-CE838CACADE6}" type="datetimeFigureOut">
              <a:rPr lang="ru-RU">
                <a:solidFill>
                  <a:srgbClr val="696464"/>
                </a:solidFill>
              </a:rPr>
              <a:pPr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2F0B-36F7-42E4-A343-8D059531B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83348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53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5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58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51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49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48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12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6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02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46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7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2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02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8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13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66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80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4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2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7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83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6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43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13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86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0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5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28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4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1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 sz="180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</p:grpSp>
      <p:sp>
        <p:nvSpPr>
          <p:cNvPr id="297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62C45D82-E164-4328-9D66-B46E4F11EF37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fld id="{732C17D6-1FE2-43E3-847B-5A7920E65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189A1-C9CB-48EC-87BC-08F154A29E0A}" type="datetimeFigureOut">
              <a:rPr lang="ru-RU">
                <a:solidFill>
                  <a:srgbClr val="69646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18.10.2021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234F6-3359-4917-B014-908B45688AE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60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18.10.2021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5A13-7F16-4BF6-ADB8-1F9C8EA675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4E65-18AD-4055-B618-955A201EE7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2567" y="3067050"/>
            <a:ext cx="6049433" cy="1822450"/>
          </a:xfrm>
        </p:spPr>
        <p:txBody>
          <a:bodyPr/>
          <a:lstStyle/>
          <a:p>
            <a:r>
              <a:rPr lang="ru-RU" sz="2400" b="1" dirty="0">
                <a:solidFill>
                  <a:srgbClr val="9900CC"/>
                </a:solidFill>
                <a:ea typeface="+mj-ea"/>
                <a:cs typeface="Times New Roman" pitchFamily="18" charset="0"/>
              </a:rPr>
              <a:t>Государственное бюджетное дошкольное образовательное </a:t>
            </a:r>
            <a:r>
              <a:rPr lang="ru-RU" sz="2400" b="1" dirty="0" smtClean="0">
                <a:solidFill>
                  <a:srgbClr val="9900CC"/>
                </a:solidFill>
                <a:ea typeface="+mj-ea"/>
                <a:cs typeface="Times New Roman" pitchFamily="18" charset="0"/>
              </a:rPr>
              <a:t>учреждение детский </a:t>
            </a:r>
            <a:r>
              <a:rPr lang="ru-RU" sz="2400" b="1" dirty="0">
                <a:solidFill>
                  <a:srgbClr val="9900CC"/>
                </a:solidFill>
                <a:ea typeface="+mj-ea"/>
                <a:cs typeface="Times New Roman" pitchFamily="18" charset="0"/>
              </a:rPr>
              <a:t>сад № </a:t>
            </a:r>
            <a:r>
              <a:rPr lang="ru-RU" sz="2400" b="1" dirty="0" smtClean="0">
                <a:solidFill>
                  <a:srgbClr val="9900CC"/>
                </a:solidFill>
                <a:ea typeface="+mj-ea"/>
                <a:cs typeface="Times New Roman" pitchFamily="18" charset="0"/>
              </a:rPr>
              <a:t>93 комбинированного вида Выборгского </a:t>
            </a:r>
            <a:r>
              <a:rPr lang="ru-RU" sz="2400" b="1" dirty="0">
                <a:solidFill>
                  <a:srgbClr val="9900CC"/>
                </a:solidFill>
                <a:ea typeface="+mj-ea"/>
                <a:cs typeface="Times New Roman" pitchFamily="18" charset="0"/>
              </a:rPr>
              <a:t>района </a:t>
            </a:r>
            <a:r>
              <a:rPr lang="ru-RU" sz="2400" b="1" dirty="0" smtClean="0">
                <a:solidFill>
                  <a:srgbClr val="9900CC"/>
                </a:solidFill>
                <a:ea typeface="+mj-ea"/>
                <a:cs typeface="Times New Roman" pitchFamily="18" charset="0"/>
              </a:rPr>
              <a:t>Санкт-Петербурга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27279" y="977721"/>
            <a:ext cx="10972800" cy="1905000"/>
          </a:xfrm>
        </p:spPr>
        <p:txBody>
          <a:bodyPr/>
          <a:lstStyle/>
          <a:p>
            <a:r>
              <a:rPr lang="ru-RU" sz="4400" dirty="0" smtClean="0"/>
              <a:t>Образовательная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программа дошкольного образования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420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dirty="0"/>
              <a:t>В </a:t>
            </a:r>
            <a:r>
              <a:rPr lang="ru-RU" sz="2800" dirty="0" smtClean="0"/>
              <a:t>детском саду функционируют </a:t>
            </a:r>
            <a:r>
              <a:rPr lang="ru-RU" sz="2800" dirty="0"/>
              <a:t>возрастные группы </a:t>
            </a:r>
            <a:r>
              <a:rPr lang="ru-RU" sz="2800" dirty="0" smtClean="0"/>
              <a:t>    для </a:t>
            </a:r>
            <a:r>
              <a:rPr lang="ru-RU" sz="2800" dirty="0"/>
              <a:t>детей раннего и дошкольного возраста.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91831"/>
              </p:ext>
            </p:extLst>
          </p:nvPr>
        </p:nvGraphicFramePr>
        <p:xfrm>
          <a:off x="1526381" y="2325370"/>
          <a:ext cx="10056019" cy="37319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70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078"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Возраст детей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856"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 общеразвивающей направленности для детей раннего возраста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1 - </a:t>
                      </a:r>
                      <a:r>
                        <a:rPr lang="ru-RU" sz="2000" dirty="0">
                          <a:effectLst/>
                        </a:rPr>
                        <a:t>3 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856"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 </a:t>
                      </a:r>
                      <a:r>
                        <a:rPr lang="ru-RU" sz="2000" dirty="0" smtClean="0">
                          <a:effectLst/>
                        </a:rPr>
                        <a:t>общеразвивающей </a:t>
                      </a:r>
                      <a:r>
                        <a:rPr lang="ru-RU" sz="2000" dirty="0">
                          <a:effectLst/>
                        </a:rPr>
                        <a:t>направленности для детей раннего возраста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2 - 3 года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856"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 </a:t>
                      </a:r>
                      <a:r>
                        <a:rPr lang="ru-RU" sz="2000" dirty="0" smtClean="0">
                          <a:effectLst/>
                        </a:rPr>
                        <a:t>общеразвивающей </a:t>
                      </a:r>
                      <a:r>
                        <a:rPr lang="ru-RU" sz="2000" dirty="0">
                          <a:effectLst/>
                        </a:rPr>
                        <a:t>направленности для детей дошкольного возраста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 – </a:t>
                      </a:r>
                      <a:r>
                        <a:rPr lang="ru-RU" sz="2000" dirty="0" smtClean="0">
                          <a:effectLst/>
                        </a:rPr>
                        <a:t>4 </a:t>
                      </a:r>
                      <a:r>
                        <a:rPr lang="ru-RU" sz="2000" dirty="0">
                          <a:effectLst/>
                        </a:rPr>
                        <a:t>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856"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Группы </a:t>
                      </a:r>
                      <a:r>
                        <a:rPr lang="ru-RU" sz="2000" dirty="0" smtClean="0">
                          <a:effectLst/>
                        </a:rPr>
                        <a:t>комбинированной </a:t>
                      </a:r>
                      <a:r>
                        <a:rPr lang="ru-RU" sz="2000" dirty="0">
                          <a:effectLst/>
                        </a:rPr>
                        <a:t>направленности для детей дошкольного возраста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 </a:t>
                      </a:r>
                      <a:r>
                        <a:rPr lang="ru-RU" sz="2000" dirty="0">
                          <a:effectLst/>
                        </a:rPr>
                        <a:t>– 7 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8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Целевые ориентиры в раннем возрасте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03245"/>
              </p:ext>
            </p:extLst>
          </p:nvPr>
        </p:nvGraphicFramePr>
        <p:xfrm>
          <a:off x="484094" y="2418010"/>
          <a:ext cx="11390406" cy="4312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90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299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•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интересуется окружающими предметами, активно действует с ними, исследует их свойства, экспериментирует.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Проявляет настойчивость в достижении результата своих действий;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стремится к общению и воспринимает смыслы в различных ситуациях общения со взрослыми, активно подражает им в движениях и действиях, умеет действовать согласованно;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владеет активной и пассивной речью: понимает речь взрослых, может обращаться с вопросами и просьбами, знает названия окружающих предметов и игрушек;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проявляет интерес к сверстникам; наблюдает за их действиями и подражает им.  Взаимодействие с ровесниками окрашено яркими эмоциями;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короткой игре воспроизводит действия взрослого, впервые осуществляя игровые замещения;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проявляет самостоятельность в бытовых и игровых действиях. Владеет простейшими навыками самообслуживания;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любит слушать стихи, песни, короткие сказки, рассматривать картинки, двигаться под музыку. Проявляет живой эмоциональный отклик на эстетические впечатления. Охотно включается в продуктивные виды деятельности (изобразительную деятельность, конструирование и др.);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 удовольствием двигается – ходит, бегает в разных направлениях, стремится осваивать различные виды движения (подпрыгивание, лазанье, перешагивание и пр.).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990" marR="3899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Целевые ориентиры                                          в дошкольном возрасте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653105"/>
              </p:ext>
            </p:extLst>
          </p:nvPr>
        </p:nvGraphicFramePr>
        <p:xfrm>
          <a:off x="147918" y="2336800"/>
          <a:ext cx="11726582" cy="4432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26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230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ребенок овладевает основными культурными способами деятельности, проявляет инициативу и самостоятельность в игре, общении, конструировании и других видах детской активности. Способен выбирать себе род занятий, участников по совместной деятельности;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ребенок положительно относится к миру, другим людям и самому себе,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ребенок обладает воображением, которое реализуется в разных видах деятельности и прежде всего в игре. Ребенок владеет разными формами и видами игры, различает условную и реальную ситуации, следует игровым правилам;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ребенок достаточно хорошо владеет устной речью, может высказывать свои мысли и желания,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у ребенка развита крупная и мелкая моторика. Он подвижен, вынослив, владеет основными произвольными движениями, может контролировать свои движения и управлять ими;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сверстниками, может соблюдать правила безопасного поведения и личной гигиены;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90" marR="3899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Целевые ориентиры                                          в дошкольном возрасте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250169"/>
              </p:ext>
            </p:extLst>
          </p:nvPr>
        </p:nvGraphicFramePr>
        <p:xfrm>
          <a:off x="1130300" y="2418010"/>
          <a:ext cx="10744200" cy="4312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4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129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imes New Roman" panose="02020603050405020304" pitchFamily="18" charset="0"/>
                        <a:buChar char="–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реального развития этих характеристик и способности ребенка их проявлять к моменту перехода на следующий уровень образования могут существенно варьировать у разных детей в силу различий в условиях жизни и индивидуальных особенностей развития конкретного ребенка.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6057900" algn="l"/>
                          <a:tab pos="634936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строится на основе общих закономерностей развития личности детей дошкольного возраста с учетом сенситивных периодов в развитии.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6057900" algn="l"/>
                          <a:tab pos="634936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различными недостатками в физическом и/или психическом развитии могут иметь качественно неоднородные уровни речевого, познавательного и социального развития личности. Поэтому целевые ориентиры основной образовательной программы Организации, реализуемой с участием детей с ограниченными возможностями здоровья (далее - ОВЗ), должны учитывать не только возраст ребенка, но и уровень развития его личности, степень выраженности различных нарушений, а также индивидуально-типологические особенности развития ребенка.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48194"/>
            <a:ext cx="10566400" cy="1656806"/>
          </a:xfrm>
        </p:spPr>
        <p:txBody>
          <a:bodyPr/>
          <a:lstStyle/>
          <a:p>
            <a:pPr algn="ctr"/>
            <a:r>
              <a:rPr lang="ru-RU" dirty="0" smtClean="0"/>
              <a:t>                   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реализации парциальной культурно-образовательной  программы «Город на ладошке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6837" y="1955074"/>
            <a:ext cx="1041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Результатом освоения программы становится обретение дошкольниками комплекса личностных новообразований, а именно: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0161" y="2419172"/>
            <a:ext cx="10848340" cy="422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3505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 исследовательской деятельности, который проявляется: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03505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 становлении психологической готовности к исследованию (рост познавательного интереса к городу; стремление к раскрытию неизвестного, готовность искать ответ на вопрос самостоятельно или в группе сверстников – единомышленников, отсутствие боязни совершить ошибку, способность действовать в новой незнакомой ситуации);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103505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 освоении поисковых  исследовательских умений: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наблюдать за происходящим вокруг;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рассматривать объекты природного и культурного наследия, используя стратегию визуального исследования;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наряду с визуальным исследованием приёмы комплексного изучения объектов природной и культурной среды города, опираясь на различные способы получения информации (тактильное, моторное, коммуникативное и пр.);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планировать и проводить простейший (доступный как для выполнения, так и для понимания) эксперимент под руководством педагога;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сравнивать, сопоставлять, оценивать, классифицировать объекты окружающего мира;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вычленять отдельные признаки изучаемых объектов природной и культурной среды города;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под руководством педагога проверку собственных гипотез и версий.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48194"/>
            <a:ext cx="10566400" cy="1656806"/>
          </a:xfrm>
        </p:spPr>
        <p:txBody>
          <a:bodyPr/>
          <a:lstStyle/>
          <a:p>
            <a:pPr algn="ctr"/>
            <a:r>
              <a:rPr lang="ru-RU" dirty="0" smtClean="0"/>
              <a:t>                   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реализации парциальной культурно-образовательной  программы «Город на ладошке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6837" y="1955074"/>
            <a:ext cx="1041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Результатом освоения программы становится обретение дошкольниками комплекса личностных новообразований, а именно: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6217" y="2691541"/>
            <a:ext cx="6096000" cy="35627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3505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2.Опыта выстраивания коммуникативных связей, что подразумевает комплекс умений: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вступать во взаимодействие с людьми (знакомыми и незнакомыми, сверстниками и взрослыми) – носителями культурного опыта и информации; умение начать, поддержать и завершить общение; привлечь внимание собеседника;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и задавать вопросы поискового характера;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и предъявлять собственную точку зрения относительно того или иного исследуемого объекта, доказывать е самостоятельность;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слушать и понимать других;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внутри группы сверстников, согласовывать свои действия, мнения, установки с собеседниками, находить компромисс.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48194"/>
            <a:ext cx="10566400" cy="1656806"/>
          </a:xfrm>
        </p:spPr>
        <p:txBody>
          <a:bodyPr/>
          <a:lstStyle/>
          <a:p>
            <a:pPr algn="ctr"/>
            <a:r>
              <a:rPr lang="ru-RU" dirty="0" smtClean="0"/>
              <a:t>                    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реализации парциальной культурно-образовательной  программы «Город на ладошке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6837" y="1955074"/>
            <a:ext cx="1041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Результатом освоения программы становится обретение дошкольниками комплекса личностных новообразований, а именно: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845" y="2282147"/>
            <a:ext cx="10763794" cy="475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3505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3.Социокультурного опыта, умений и навыков, необходимых для жизни в мегаполисе: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законы построения городской среды;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«читать» план микрорайона и карту города;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на улицах города, определять их начало и конец, находить нужный дом;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описывать маршрут своего следования по микрорайону, используя систему общепринятых ориентиров;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соблюдать правила дорожного движения и корректного (соответствующего городскому этикету) поведения в различных социокультурных институтах (музее, библиотеки, театре);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по внешнему облику возможное предназначение здания.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 эмоционально – ценностного отношения, что выражается: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появлении собственного эмоционального отношения к городу;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принятии представлений об уникальности и неповторимости Петербурга;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способности рефлексии собственного состояния в городском пространстве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формировании бережного отношения к объектам культурного и природного наследия города;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способности выражать своё отношение к городу.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/>
              <a:t>        </a:t>
            </a:r>
            <a:r>
              <a:rPr lang="ru-RU" altLang="ru-RU" sz="2800" dirty="0"/>
              <a:t>Основная образовательная программа дошкольного</a:t>
            </a:r>
            <a:br>
              <a:rPr lang="ru-RU" altLang="ru-RU" sz="2800" dirty="0"/>
            </a:br>
            <a:r>
              <a:rPr lang="ru-RU" altLang="ru-RU" sz="2800" dirty="0"/>
              <a:t>                              образования </a:t>
            </a:r>
            <a:r>
              <a:rPr lang="ru-RU" altLang="ru-RU" sz="2800" dirty="0" smtClean="0"/>
              <a:t>(ОП </a:t>
            </a:r>
            <a:r>
              <a:rPr lang="ru-RU" altLang="ru-RU" sz="2800" dirty="0"/>
              <a:t>ДО)   </a:t>
            </a:r>
            <a:r>
              <a:rPr lang="ru-RU" altLang="ru-RU" sz="2800" dirty="0" smtClean="0"/>
              <a:t>                                             </a:t>
            </a:r>
            <a:endParaRPr lang="ru-RU" altLang="ru-RU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dirty="0"/>
              <a:t>                                               обеспечивает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/>
              <a:t>      Развитие личности, мотивации и способностей детей в различных видах деятельности и охватывает следующие образовательные области:</a:t>
            </a:r>
          </a:p>
          <a:p>
            <a:pPr eaLnBrk="1" hangingPunct="1"/>
            <a:r>
              <a:rPr lang="ru-RU" altLang="ru-RU" sz="2400" b="1" dirty="0"/>
              <a:t>«Физическое развитие»</a:t>
            </a:r>
          </a:p>
          <a:p>
            <a:pPr eaLnBrk="1" hangingPunct="1"/>
            <a:r>
              <a:rPr lang="ru-RU" altLang="ru-RU" sz="2400" b="1" dirty="0"/>
              <a:t>«Социально – коммуникативное развитие»</a:t>
            </a:r>
          </a:p>
          <a:p>
            <a:pPr eaLnBrk="1" hangingPunct="1"/>
            <a:r>
              <a:rPr lang="ru-RU" altLang="ru-RU" sz="2400" b="1" dirty="0"/>
              <a:t>«Познавательное развитие»</a:t>
            </a:r>
          </a:p>
          <a:p>
            <a:pPr eaLnBrk="1" hangingPunct="1"/>
            <a:r>
              <a:rPr lang="ru-RU" altLang="ru-RU" sz="2400" b="1" dirty="0"/>
              <a:t>«Речевое развитие»</a:t>
            </a:r>
          </a:p>
          <a:p>
            <a:pPr eaLnBrk="1" hangingPunct="1"/>
            <a:r>
              <a:rPr lang="ru-RU" altLang="ru-RU" sz="2400" b="1" dirty="0"/>
              <a:t>«Художественно – эстетическое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6547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23792" y="1988840"/>
            <a:ext cx="3960440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919536" y="836712"/>
            <a:ext cx="2592288" cy="576064"/>
          </a:xfrm>
          <a:prstGeom prst="wedgeRoundRectCallout">
            <a:avLst>
              <a:gd name="adj1" fmla="val 83408"/>
              <a:gd name="adj2" fmla="val 1640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392144" y="908720"/>
            <a:ext cx="3024336" cy="612648"/>
          </a:xfrm>
          <a:prstGeom prst="wedgeRoundRectCallout">
            <a:avLst>
              <a:gd name="adj1" fmla="val -56472"/>
              <a:gd name="adj2" fmla="val 13535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672064" y="3645024"/>
            <a:ext cx="3672408" cy="612648"/>
          </a:xfrm>
          <a:prstGeom prst="wedgeRoundRectCallout">
            <a:avLst>
              <a:gd name="adj1" fmla="val -39211"/>
              <a:gd name="adj2" fmla="val -1880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75520" y="3501008"/>
            <a:ext cx="2304256" cy="720080"/>
          </a:xfrm>
          <a:prstGeom prst="wedgeRoundRectCallout">
            <a:avLst>
              <a:gd name="adj1" fmla="val 72025"/>
              <a:gd name="adj2" fmla="val -17140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83832" y="3645024"/>
            <a:ext cx="1728192" cy="612648"/>
          </a:xfrm>
          <a:prstGeom prst="wedgeRoundRectCallout">
            <a:avLst>
              <a:gd name="adj1" fmla="val -835"/>
              <a:gd name="adj2" fmla="val -1898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2304" y="1700808"/>
            <a:ext cx="648072" cy="136815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Музыкальное развитие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96400" y="1700808"/>
            <a:ext cx="626368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деятельность,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1624" y="1556792"/>
            <a:ext cx="648072" cy="136815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9536" y="1556792"/>
            <a:ext cx="648072" cy="136815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9126" y="4330944"/>
            <a:ext cx="648072" cy="1440160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9396" y="4293096"/>
            <a:ext cx="648072" cy="1440160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способности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71564" y="4293096"/>
            <a:ext cx="648072" cy="1440160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5840" y="4365104"/>
            <a:ext cx="648072" cy="176553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47928" y="4365104"/>
            <a:ext cx="792088" cy="176553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Приобщение к </a:t>
            </a:r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литературе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7356140" y="3681028"/>
            <a:ext cx="504056" cy="1872208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ФЭМП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8220236" y="3465004"/>
            <a:ext cx="648072" cy="3744416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Познавательно исследовательская деятельность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5400000">
            <a:off x="8220236" y="4257092"/>
            <a:ext cx="648072" cy="3744416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5400000">
            <a:off x="9264352" y="3717032"/>
            <a:ext cx="504056" cy="1800200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50238" y="4340874"/>
            <a:ext cx="1137550" cy="1464390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и формирование финансовой грамотности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84232" y="1771128"/>
            <a:ext cx="648072" cy="1368152"/>
          </a:xfrm>
          <a:prstGeom prst="roundRect">
            <a:avLst>
              <a:gd name="adj" fmla="val 20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rgbClr val="0F6F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Приобщение к искусству</a:t>
            </a:r>
            <a:endParaRPr lang="ru-RU" sz="1400" b="1" dirty="0">
              <a:solidFill>
                <a:srgbClr val="0F6F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88" y="333375"/>
            <a:ext cx="746760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A37"/>
                </a:solidFill>
              </a:rPr>
              <a:t>Виды детской деятельности с учетом ФГОС </a:t>
            </a:r>
            <a:br>
              <a:rPr lang="ru-RU" sz="3200" b="1" dirty="0">
                <a:solidFill>
                  <a:srgbClr val="007A37"/>
                </a:solidFill>
              </a:rPr>
            </a:br>
            <a:r>
              <a:rPr lang="ru-RU" sz="3200" b="1" dirty="0">
                <a:solidFill>
                  <a:srgbClr val="007A37"/>
                </a:solidFill>
              </a:rPr>
              <a:t>по реализации </a:t>
            </a:r>
            <a:r>
              <a:rPr lang="ru-RU" sz="3200" b="1" dirty="0" smtClean="0">
                <a:solidFill>
                  <a:srgbClr val="007A37"/>
                </a:solidFill>
              </a:rPr>
              <a:t>ОП ДО</a:t>
            </a:r>
            <a:endParaRPr lang="ru-RU" b="1" dirty="0">
              <a:solidFill>
                <a:srgbClr val="007A37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9546018"/>
              </p:ext>
            </p:extLst>
          </p:nvPr>
        </p:nvGraphicFramePr>
        <p:xfrm>
          <a:off x="2438400" y="987425"/>
          <a:ext cx="7772400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9686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5520" y="908721"/>
            <a:ext cx="8640960" cy="5724644"/>
          </a:xfrm>
          <a:prstGeom prst="rect">
            <a:avLst/>
          </a:prstGeom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презентация Программы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ориентирована на родителей (законных представителей) детей </a:t>
            </a:r>
          </a:p>
          <a:p>
            <a:pPr algn="ctr"/>
            <a:endParaRPr lang="ru-RU" dirty="0" smtClean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Полный текст Программы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доступен для ознакомления на сайте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gdou93.ru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товый для презентации на ладош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519738" y="404813"/>
            <a:ext cx="4824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32400" y="423863"/>
            <a:ext cx="51006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bg1"/>
                </a:solidFill>
                <a:latin typeface="Arial" charset="0"/>
              </a:rPr>
              <a:t>«Город на ладошке» –</a:t>
            </a:r>
            <a:r>
              <a:rPr lang="ru-RU" altLang="ru-RU" sz="2800" b="1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algn="ctr"/>
            <a:r>
              <a:rPr lang="ru-RU" altLang="ru-RU" sz="2000" b="1">
                <a:solidFill>
                  <a:srgbClr val="00121E"/>
                </a:solidFill>
                <a:latin typeface="Arial" charset="0"/>
              </a:rPr>
              <a:t>это Санкт-Петербург</a:t>
            </a:r>
          </a:p>
          <a:p>
            <a:pPr algn="ctr"/>
            <a:endParaRPr lang="ru-RU" altLang="ru-RU" sz="2000" b="1">
              <a:solidFill>
                <a:srgbClr val="00121E"/>
              </a:solidFill>
              <a:latin typeface="Arial" charset="0"/>
            </a:endParaRPr>
          </a:p>
          <a:p>
            <a:pPr algn="ctr"/>
            <a:r>
              <a:rPr lang="ru-RU" altLang="ru-RU" sz="2000" b="1" i="1">
                <a:solidFill>
                  <a:srgbClr val="00121E"/>
                </a:solidFill>
                <a:latin typeface="Arial" charset="0"/>
              </a:rPr>
              <a:t>…понятный и близкий ребенку</a:t>
            </a:r>
          </a:p>
          <a:p>
            <a:pPr algn="ctr"/>
            <a:r>
              <a:rPr lang="ru-RU" altLang="ru-RU" sz="2000" b="1" i="1">
                <a:solidFill>
                  <a:srgbClr val="00121E"/>
                </a:solidFill>
                <a:latin typeface="Arial" charset="0"/>
              </a:rPr>
              <a:t>… увиденный самим ребенком</a:t>
            </a:r>
          </a:p>
          <a:p>
            <a:pPr algn="ctr"/>
            <a:r>
              <a:rPr lang="ru-RU" altLang="ru-RU" sz="2000" b="1" i="1">
                <a:solidFill>
                  <a:srgbClr val="00121E"/>
                </a:solidFill>
                <a:latin typeface="Arial" charset="0"/>
              </a:rPr>
              <a:t>…измеренный шагами ребенка</a:t>
            </a:r>
          </a:p>
          <a:p>
            <a:pPr algn="ctr"/>
            <a:r>
              <a:rPr lang="ru-RU" altLang="ru-RU" sz="2000" b="1" i="1">
                <a:solidFill>
                  <a:srgbClr val="00121E"/>
                </a:solidFill>
                <a:latin typeface="Arial" charset="0"/>
              </a:rPr>
              <a:t>…«соавтором» которого является ребенок</a:t>
            </a:r>
            <a:r>
              <a:rPr lang="ru-RU" altLang="ru-RU" sz="2000">
                <a:solidFill>
                  <a:srgbClr val="00121E"/>
                </a:solidFill>
                <a:latin typeface="Arial" charset="0"/>
              </a:rPr>
              <a:t> </a:t>
            </a:r>
            <a:endParaRPr lang="ru-RU" altLang="ru-RU" sz="2000" b="1">
              <a:solidFill>
                <a:srgbClr val="00121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Цель программы</a:t>
            </a:r>
            <a:endParaRPr lang="ru-RU" b="1" dirty="0"/>
          </a:p>
        </p:txBody>
      </p:sp>
      <p:sp>
        <p:nvSpPr>
          <p:cNvPr id="12291" name="Содержимое 1"/>
          <p:cNvSpPr>
            <a:spLocks noGrp="1"/>
          </p:cNvSpPr>
          <p:nvPr>
            <p:ph sz="half" idx="1"/>
          </p:nvPr>
        </p:nvSpPr>
        <p:spPr>
          <a:xfrm>
            <a:off x="1130300" y="2740433"/>
            <a:ext cx="4914900" cy="385086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dirty="0"/>
              <a:t>Развитие личности дошкольника в процессе взаимодействия с объектами природного и культурного наследия Санкт-Петербурга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68" y="2740433"/>
            <a:ext cx="3840665" cy="28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Задачи программы: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/>
              <a:t>Программа «Город на ладошке» призвана создать условия </a:t>
            </a:r>
            <a:r>
              <a:rPr lang="ru-RU" altLang="ru-RU" sz="3200" dirty="0" smtClean="0"/>
              <a:t>для: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 smtClean="0"/>
              <a:t>1</a:t>
            </a:r>
            <a:r>
              <a:rPr lang="ru-RU" altLang="ru-RU" sz="3200" dirty="0"/>
              <a:t>. освоения дошкольниками ближайшего окружения как среды своего существования;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/>
              <a:t>2. овладения разнообразными способами взаимодействия с городом и  отдельными объектами городской среды;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200" dirty="0"/>
              <a:t>3. приобретения опыта эмоционально-ценностного отношения к городу.</a:t>
            </a:r>
          </a:p>
        </p:txBody>
      </p:sp>
    </p:spTree>
    <p:extLst>
      <p:ext uri="{BB962C8B-B14F-4D97-AF65-F5344CB8AC3E}">
        <p14:creationId xmlns:p14="http://schemas.microsoft.com/office/powerpoint/2010/main" val="10841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Концентры программы «Город на ладошке»: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1 год (старшая группа)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/>
              <a:t>Пространство</a:t>
            </a:r>
            <a:r>
              <a:rPr lang="ru-RU" dirty="0"/>
              <a:t>: культурное наследие микрорайона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/>
              <a:t>Предназначение</a:t>
            </a:r>
            <a:r>
              <a:rPr lang="ru-RU" dirty="0"/>
              <a:t>: обучение способам «диалога» с городом (исследования)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/>
              <a:t>2 год (подготовительная группа)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/>
              <a:t>Пространство</a:t>
            </a:r>
            <a:r>
              <a:rPr lang="ru-RU" dirty="0"/>
              <a:t>: акватория Невы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/>
              <a:t>Предназначение</a:t>
            </a:r>
            <a:r>
              <a:rPr lang="ru-RU" dirty="0"/>
              <a:t>: осознание специфики городской среды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7279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939800" y="495300"/>
            <a:ext cx="10972800" cy="1371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Структура и содержание </a:t>
            </a:r>
            <a:br>
              <a:rPr lang="ru-RU" b="1" dirty="0" smtClean="0"/>
            </a:br>
            <a:r>
              <a:rPr lang="ru-RU" b="1" dirty="0" smtClean="0"/>
              <a:t>программы «Город на ладошке»</a:t>
            </a:r>
          </a:p>
        </p:txBody>
      </p:sp>
      <p:graphicFrame>
        <p:nvGraphicFramePr>
          <p:cNvPr id="55387" name="Group 9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5258326"/>
              </p:ext>
            </p:extLst>
          </p:nvPr>
        </p:nvGraphicFramePr>
        <p:xfrm>
          <a:off x="1257300" y="2501899"/>
          <a:ext cx="10655300" cy="4104605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70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Тематическая линия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впечатления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Обстоя-тельства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городской жизни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диалоги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и природа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пейзаж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природа засыпает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приходит в город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5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и его атрибуты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в подробностях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не потеряться в городе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лабиринте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городских пространств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и его жители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жители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роли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традиции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6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«Блоки» недели программы «Город на ладошке»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altLang="ru-RU" dirty="0"/>
              <a:t>Совместная деятельность.</a:t>
            </a:r>
          </a:p>
          <a:p>
            <a:r>
              <a:rPr lang="ru-RU" altLang="ru-RU" dirty="0" smtClean="0"/>
              <a:t>Образовательная </a:t>
            </a:r>
            <a:r>
              <a:rPr lang="ru-RU" altLang="ru-RU" dirty="0"/>
              <a:t>прогулка.</a:t>
            </a:r>
          </a:p>
          <a:p>
            <a:r>
              <a:rPr lang="ru-RU" altLang="ru-RU" dirty="0"/>
              <a:t>Творческая мастерская (арт-площадка).</a:t>
            </a:r>
          </a:p>
          <a:p>
            <a:r>
              <a:rPr lang="ru-RU" altLang="ru-RU" dirty="0"/>
              <a:t>Семейное образовательное путешествие. </a:t>
            </a:r>
          </a:p>
        </p:txBody>
      </p:sp>
    </p:spTree>
    <p:extLst>
      <p:ext uri="{BB962C8B-B14F-4D97-AF65-F5344CB8AC3E}">
        <p14:creationId xmlns:p14="http://schemas.microsoft.com/office/powerpoint/2010/main" val="4195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44" y="1179488"/>
            <a:ext cx="8229600" cy="504056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МОДЕЛЬ ОБРАЗОВАТЕЛЬНОГО ПРОЦЕССА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48891"/>
              </p:ext>
            </p:extLst>
          </p:nvPr>
        </p:nvGraphicFramePr>
        <p:xfrm>
          <a:off x="1155700" y="2322861"/>
          <a:ext cx="10769600" cy="433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3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5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2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0265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образовательная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взрослых и детей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Самостоятельная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детская деятельность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семьей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Непосредственно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деятельность: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разных видов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рамках режимных моментов: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деятельности при приеме детей в группу. питании, проведении прогулки и.т.д.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работа: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разные формы работы с конкретными воспитанниками группы по направлениям развития и видам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</a:t>
                      </a:r>
                    </a:p>
                    <a:p>
                      <a:pPr indent="-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развивающей предметно-пространственной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разных форм сотрудничества с родителями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воспитанников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016000" y="762000"/>
            <a:ext cx="10566400" cy="977900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>Взаимодействие </a:t>
            </a:r>
            <a:r>
              <a:rPr lang="ru-RU" altLang="ru-RU" sz="3200" dirty="0"/>
              <a:t>с семьями воспитанников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0516" y="2679701"/>
            <a:ext cx="10257367" cy="37242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  Программа 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3538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733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взаимодействия педагогов и родителей в ГБДОО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Педагоги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4040188" cy="1657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Сбор информации (первое общение; беседа, наблюдение; анализ полученных результатов, анализ типа семей).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Родители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20475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Сбор информации знакомство  с детским садом, адаптация.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</a:rPr>
              <a:t>День открытых дверей детского сада, группы.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</a:rPr>
              <a:t>День рождения группы.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i="1" dirty="0">
                <a:solidFill>
                  <a:schemeClr val="accent6">
                    <a:lumMod val="50000"/>
                  </a:schemeClr>
                </a:solidFill>
              </a:rPr>
              <a:t>Сайт детского сада.</a:t>
            </a:r>
          </a:p>
          <a:p>
            <a:pPr marL="273050" indent="-273050">
              <a:buNone/>
            </a:pP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991544" y="692696"/>
            <a:ext cx="8136904" cy="7200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I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</a:rPr>
              <a:t>этап - ознакомительный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976835" y="4222464"/>
            <a:ext cx="8136904" cy="7200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I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</a:rPr>
              <a:t>этап - общепрофилактический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1190" y="5237912"/>
            <a:ext cx="40684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9BBB59">
                    <a:lumMod val="75000"/>
                  </a:srgbClr>
                </a:solidFill>
              </a:rPr>
              <a:t>Наглядная-текстовые материалы (стенды, информационные проспекты, буклеты, родительская газета)…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2143" y="523791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9BBB59">
                    <a:lumMod val="75000"/>
                  </a:srgbClr>
                </a:solidFill>
              </a:rPr>
              <a:t>Встреча со специалистами.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9BBB59">
                    <a:lumMod val="75000"/>
                  </a:srgbClr>
                </a:solidFill>
              </a:rPr>
              <a:t>Просмотр открытых мероприятий (образовательной и досуговой деятельности)…</a:t>
            </a:r>
            <a:endParaRPr lang="ru-RU" sz="2000" b="1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835" y="-62979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взаимодействия педагогов и родителей в ГБДОО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84252" y="1124744"/>
            <a:ext cx="4040188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Педагоги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955988" y="1556793"/>
            <a:ext cx="4040188" cy="2047589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Знакомство с опытом семейного воспитания, традициями; организация фотовыставок; творческие мастерские, семейные гостиные.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Выбор содержания, форм взаимодействия с семьей  ребенка.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86674" y="1126020"/>
            <a:ext cx="4041775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Родители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086674" y="1556793"/>
            <a:ext cx="4041775" cy="2047589"/>
          </a:xfrm>
        </p:spPr>
        <p:txBody>
          <a:bodyPr>
            <a:normAutofit/>
          </a:bodyPr>
          <a:lstStyle/>
          <a:p>
            <a:pPr marL="273050" indent="-273050">
              <a:buNone/>
            </a:pPr>
            <a:r>
              <a:rPr lang="ru-RU" altLang="ru-RU" sz="1900" b="1" dirty="0">
                <a:solidFill>
                  <a:schemeClr val="accent3">
                    <a:lumMod val="75000"/>
                  </a:schemeClr>
                </a:solidFill>
              </a:rPr>
              <a:t>Получение консультативной</a:t>
            </a:r>
          </a:p>
          <a:p>
            <a:pPr marL="273050" indent="-273050">
              <a:buNone/>
            </a:pPr>
            <a:r>
              <a:rPr lang="ru-RU" altLang="ru-RU" sz="1900" b="1" dirty="0">
                <a:solidFill>
                  <a:schemeClr val="accent3">
                    <a:lumMod val="75000"/>
                  </a:schemeClr>
                </a:solidFill>
              </a:rPr>
              <a:t>индивидуальной  помощи.</a:t>
            </a:r>
          </a:p>
          <a:p>
            <a:pPr marL="273050" indent="-273050">
              <a:buNone/>
            </a:pPr>
            <a:endParaRPr lang="ru-RU" alt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73050" indent="-273050">
              <a:buNone/>
            </a:pPr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991544" y="548680"/>
            <a:ext cx="8136904" cy="576064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III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</a:rPr>
              <a:t>этап –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</a:rPr>
              <a:t>индивидуальная работа</a:t>
            </a:r>
            <a:r>
              <a:rPr lang="ru-RU" dirty="0">
                <a:ln w="635"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635">
                  <a:noFill/>
                </a:ln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1991544" y="3565642"/>
            <a:ext cx="8136904" cy="7200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79646">
                    <a:lumMod val="75000"/>
                  </a:srgbClr>
                </a:solidFill>
              </a:rPr>
              <a:t>IV </a:t>
            </a:r>
            <a:r>
              <a:rPr lang="ru-RU" sz="2400" b="1" dirty="0">
                <a:solidFill>
                  <a:srgbClr val="F79646">
                    <a:lumMod val="75000"/>
                  </a:srgbClr>
                </a:solidFill>
              </a:rPr>
              <a:t>этап - интегративный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544" y="4311186"/>
            <a:ext cx="406845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900" b="1" dirty="0">
                <a:solidFill>
                  <a:srgbClr val="9BBB59">
                    <a:lumMod val="75000"/>
                  </a:srgbClr>
                </a:solidFill>
              </a:rPr>
              <a:t>Совместные мероприятия: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900" b="1" dirty="0">
                <a:solidFill>
                  <a:srgbClr val="9BBB59">
                    <a:lumMod val="75000"/>
                  </a:srgbClr>
                </a:solidFill>
              </a:rPr>
              <a:t>досуги, праздники, конкурсы, викторины, выставки, игротеки;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900" b="1" dirty="0">
                <a:solidFill>
                  <a:srgbClr val="9BBB59">
                    <a:lumMod val="75000"/>
                  </a:srgbClr>
                </a:solidFill>
              </a:rPr>
              <a:t>«Неделя здоровья», «Неделя игры и игрушки»;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900" b="1" dirty="0">
                <a:solidFill>
                  <a:srgbClr val="9BBB59">
                    <a:lumMod val="75000"/>
                  </a:srgbClr>
                </a:solidFill>
              </a:rPr>
              <a:t>Вечера вопросов  и ответов круглые столы, устные педагогические журналы и др.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9712" y="4311185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altLang="ru-RU" sz="1900" b="1" dirty="0">
                <a:solidFill>
                  <a:srgbClr val="9BBB59">
                    <a:lumMod val="75000"/>
                  </a:srgbClr>
                </a:solidFill>
              </a:rPr>
              <a:t>Дискуссионный клуб (совместное обсуждение проблем, участие в совместных делах, деловые игры).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rgbClr val="9BBB59">
                    <a:lumMod val="75000"/>
                  </a:srgbClr>
                </a:solidFill>
              </a:rPr>
              <a:t>Маршруты выходного дня.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rgbClr val="9BBB59">
                    <a:lumMod val="75000"/>
                  </a:srgbClr>
                </a:solidFill>
              </a:rPr>
              <a:t>Традиция «Гость группы».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rgbClr val="9BBB59">
                    <a:lumMod val="75000"/>
                  </a:srgbClr>
                </a:solidFill>
              </a:rPr>
              <a:t>Семейные проекты.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1900" b="1" dirty="0">
              <a:solidFill>
                <a:srgbClr val="9BBB59">
                  <a:lumMod val="75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altLang="ru-RU" sz="2000" dirty="0">
              <a:solidFill>
                <a:srgbClr val="1414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cs typeface="Times New Roman" pitchFamily="18" charset="0"/>
              </a:rPr>
              <a:t>Содержание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70516" y="2832101"/>
            <a:ext cx="10257367" cy="3724275"/>
          </a:xfrm>
        </p:spPr>
        <p:txBody>
          <a:bodyPr/>
          <a:lstStyle/>
          <a:p>
            <a:r>
              <a:rPr lang="ru-RU" sz="3600" dirty="0" smtClean="0"/>
              <a:t>Целевой раздел</a:t>
            </a:r>
          </a:p>
          <a:p>
            <a:r>
              <a:rPr lang="ru-RU" sz="3600" dirty="0" smtClean="0"/>
              <a:t>Содержательный раздел</a:t>
            </a:r>
          </a:p>
          <a:p>
            <a:r>
              <a:rPr lang="ru-RU" sz="3600" dirty="0" smtClean="0"/>
              <a:t>Организационный раздел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9536" y="2420890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1212851" y="2286000"/>
            <a:ext cx="10521949" cy="457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1400" u="sng" dirty="0"/>
          </a:p>
          <a:p>
            <a:pPr eaLnBrk="1" hangingPunct="1"/>
            <a:r>
              <a:rPr lang="ru-RU" altLang="ru-RU" sz="2000" dirty="0" smtClean="0"/>
              <a:t>  </a:t>
            </a:r>
            <a:r>
              <a:rPr lang="ru-RU" altLang="ru-RU" sz="2000" dirty="0"/>
              <a:t>Режим дня выполняется на протяжении всего периода воспитания детей в дошкольном учреждении, сохраняя последовательность, постоянство и постепенность.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eaLnBrk="1" hangingPunct="1"/>
            <a:r>
              <a:rPr lang="ru-RU" altLang="ru-RU" sz="2000" dirty="0"/>
              <a:t>  Соответствие правильности построения режима дня возрастным психофизиологическим особенностям дошкольника, в ДОУ для каждой возрастной группы определен свой режим дня.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eaLnBrk="1" hangingPunct="1"/>
            <a:r>
              <a:rPr lang="ru-RU" altLang="ru-RU" sz="2000" dirty="0"/>
              <a:t> Организация режима дня проводится с учетом теплого и холодного периодов года.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005013" y="774700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B050"/>
                </a:solidFill>
              </a:rPr>
              <a:t> </a:t>
            </a:r>
            <a:r>
              <a:rPr lang="ru-RU" altLang="ru-RU" dirty="0" smtClean="0">
                <a:solidFill>
                  <a:srgbClr val="00B050"/>
                </a:solidFill>
              </a:rPr>
              <a:t>Режим дня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Развивающая  среда в ДОУ 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2717801"/>
            <a:ext cx="10257367" cy="3724275"/>
          </a:xfrm>
        </p:spPr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содержательно-насыщенная, развивающая;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трансформируемая;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полифункциональная;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вариативная;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доступная;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безопасная;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;</a:t>
            </a:r>
            <a:endParaRPr lang="ru-RU" dirty="0"/>
          </a:p>
          <a:p>
            <a:pPr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/>
              <a:t>	</a:t>
            </a:r>
            <a:r>
              <a:rPr lang="ru-RU" dirty="0" smtClean="0"/>
              <a:t>эстетически-привлекательная.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4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9699" y="1016000"/>
            <a:ext cx="1431254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389820"/>
              </p:ext>
            </p:extLst>
          </p:nvPr>
        </p:nvGraphicFramePr>
        <p:xfrm>
          <a:off x="1409700" y="965200"/>
          <a:ext cx="10007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3" imgW="10601277" imgH="7381690" progId="Visio.Drawing.11">
                  <p:embed/>
                </p:oleObj>
              </mc:Choice>
              <mc:Fallback>
                <p:oleObj r:id="rId3" imgW="10601277" imgH="73816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965200"/>
                        <a:ext cx="10007600" cy="589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8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516" y="2755901"/>
            <a:ext cx="10257367" cy="37242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Образовательная </a:t>
            </a:r>
            <a:r>
              <a:rPr lang="ru-RU" sz="2400" dirty="0"/>
              <a:t>программа дошкольного образования разработана и утверждена организацией в соответствии с федеральным государственным образовательным стандартом дошкольного образования и с учетом примерной общеобразовательной программы дошкольного </a:t>
            </a:r>
            <a:r>
              <a:rPr lang="ru-RU" sz="2400" dirty="0" smtClean="0"/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1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16000" y="2755901"/>
            <a:ext cx="10257367" cy="37242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является 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3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280160"/>
            <a:ext cx="10566400" cy="624840"/>
          </a:xfrm>
        </p:spPr>
        <p:txBody>
          <a:bodyPr/>
          <a:lstStyle/>
          <a:p>
            <a:pPr algn="ctr"/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4312919"/>
          </a:xfrm>
        </p:spPr>
        <p:txBody>
          <a:bodyPr/>
          <a:lstStyle/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особенностями, развитие способностей и творческого потенциала каждого ребенка как субъекта отношений с другими детьми, взрослыми и миром;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человека, семьи, общества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социокультурной среды, соответствующей возрастным и индивидуальным особенностям детей;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личности дошкольника в процессе специально организованного взаимодействия с окружающей городской средой;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  дошкольников к культурному наследию Санкт-Петербурга;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3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7601" y="2362201"/>
            <a:ext cx="10795725" cy="3724275"/>
          </a:xfrm>
        </p:spPr>
        <p:txBody>
          <a:bodyPr/>
          <a:lstStyle/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закладывание	 основ	экономической	и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грамотности 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	дошкольного	возраста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выработка навыков самообслуживания, элементарного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бытового	труда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помещении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на улице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(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участке детского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сада),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первичных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представлений труде взрослых,	его	роли	в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 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жизни	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человека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180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</a:t>
            </a:r>
          </a:p>
          <a:p>
            <a:pPr lvl="0" algn="just">
              <a:spcAft>
                <a:spcPts val="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обеспечение преемственности целей, задач и содержания дошкольного общего и начального общего образования.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8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и подходы к формированию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28662"/>
              </p:ext>
            </p:extLst>
          </p:nvPr>
        </p:nvGraphicFramePr>
        <p:xfrm>
          <a:off x="1727200" y="2540003"/>
          <a:ext cx="9753600" cy="39877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744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развивающего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44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позитивной социализации ребенка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44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возрастной адекватности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9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личностно-ориентированного взаимодействия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94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индивидуализации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44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</a:t>
                      </a:r>
                      <a:r>
                        <a:rPr lang="ru-RU" sz="1800" dirty="0" err="1">
                          <a:effectLst/>
                        </a:rPr>
                        <a:t>культуросообразности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98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научной обоснованности и практической применимости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08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Принцип интеграции содержания дошкольного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08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Комплексно-тематический принцип построения образовательного процесса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2" marR="5674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Другая 4">
      <a:dk1>
        <a:srgbClr val="000000"/>
      </a:dk1>
      <a:lt1>
        <a:srgbClr val="FFFFFF"/>
      </a:lt1>
      <a:dk2>
        <a:srgbClr val="006600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FE8D52A5-D09B-4378-B68B-EA47DA5834BA}" vid="{1665D8FA-9ABB-4309-8962-E2E8E9C71578}"/>
    </a:ext>
  </a:ext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359</TotalTime>
  <Words>2156</Words>
  <Application>Microsoft Office PowerPoint</Application>
  <PresentationFormat>Широкоэкранный</PresentationFormat>
  <Paragraphs>286</Paragraphs>
  <Slides>32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8" baseType="lpstr">
      <vt:lpstr>Arial</vt:lpstr>
      <vt:lpstr>Calibri</vt:lpstr>
      <vt:lpstr>Cambria</vt:lpstr>
      <vt:lpstr>Constantia</vt:lpstr>
      <vt:lpstr>Franklin Gothic Book</vt:lpstr>
      <vt:lpstr>Perpetua</vt:lpstr>
      <vt:lpstr>Symbol</vt:lpstr>
      <vt:lpstr>Times New Roman</vt:lpstr>
      <vt:lpstr>Wingdings</vt:lpstr>
      <vt:lpstr>Wingdings 2</vt:lpstr>
      <vt:lpstr>Тема1</vt:lpstr>
      <vt:lpstr>Справедливость</vt:lpstr>
      <vt:lpstr>Поток</vt:lpstr>
      <vt:lpstr>Тема Office</vt:lpstr>
      <vt:lpstr>1_Тема Office</vt:lpstr>
      <vt:lpstr>Документ Microsoft Visio 2003–2010</vt:lpstr>
      <vt:lpstr>Образовательная  программа дошкольного образования</vt:lpstr>
      <vt:lpstr>Презентация PowerPoint</vt:lpstr>
      <vt:lpstr> Содержание</vt:lpstr>
      <vt:lpstr>Презентация PowerPoint</vt:lpstr>
      <vt:lpstr>Цель программы</vt:lpstr>
      <vt:lpstr>Задачи программы</vt:lpstr>
      <vt:lpstr>Задачи программы</vt:lpstr>
      <vt:lpstr>Задачи программы</vt:lpstr>
      <vt:lpstr>Принципы и подходы к формированию Программы</vt:lpstr>
      <vt:lpstr>В детском саду функционируют возрастные группы     для детей раннего и дошкольного возраста.</vt:lpstr>
      <vt:lpstr>Целевые ориентиры в раннем возрасте</vt:lpstr>
      <vt:lpstr>Целевые ориентиры                                          в дошкольном возрасте</vt:lpstr>
      <vt:lpstr>Целевые ориентиры                                          в дошкольном возрасте</vt:lpstr>
      <vt:lpstr>                     Целевые ориентиры реализации парциальной культурно-образовательной  программы «Город на ладошке»</vt:lpstr>
      <vt:lpstr>                     Целевые ориентиры реализации парциальной культурно-образовательной  программы «Город на ладошке»</vt:lpstr>
      <vt:lpstr>                     Целевые ориентиры реализации парциальной культурно-образовательной  программы «Город на ладошке»</vt:lpstr>
      <vt:lpstr>        Основная образовательная программа дошкольного                               образования (ОП ДО)                                                </vt:lpstr>
      <vt:lpstr>Презентация PowerPoint</vt:lpstr>
      <vt:lpstr>Виды детской деятельности с учетом ФГОС  по реализации ОП ДО</vt:lpstr>
      <vt:lpstr>Презентация PowerPoint</vt:lpstr>
      <vt:lpstr>Цель программы</vt:lpstr>
      <vt:lpstr>Задачи программы:</vt:lpstr>
      <vt:lpstr>Концентры программы «Город на ладошке»:</vt:lpstr>
      <vt:lpstr>Структура и содержание  программы «Город на ладошке»</vt:lpstr>
      <vt:lpstr>«Блоки» недели программы «Город на ладошке»</vt:lpstr>
      <vt:lpstr>МОДЕЛЬ ОБРАЗОВАТЕЛЬНОГО ПРОЦЕССА </vt:lpstr>
      <vt:lpstr>Взаимодействие с семьями воспитанников</vt:lpstr>
      <vt:lpstr>Модель взаимодействия педагогов и родителей в ГБДОО</vt:lpstr>
      <vt:lpstr>Модель взаимодействия педагогов и родителей в ГБДОО</vt:lpstr>
      <vt:lpstr> Режим дня</vt:lpstr>
      <vt:lpstr>Развивающая  среда в ДОУ  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Наташа</cp:lastModifiedBy>
  <cp:revision>26</cp:revision>
  <dcterms:created xsi:type="dcterms:W3CDTF">2015-04-24T21:04:30Z</dcterms:created>
  <dcterms:modified xsi:type="dcterms:W3CDTF">2021-10-18T10:32:17Z</dcterms:modified>
</cp:coreProperties>
</file>